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
  </p:notesMasterIdLst>
  <p:sldIdLst>
    <p:sldId id="256" r:id="rId2"/>
    <p:sldId id="257" r:id="rId3"/>
    <p:sldId id="258" r:id="rId4"/>
    <p:sldId id="261" r:id="rId5"/>
    <p:sldId id="262" r:id="rId6"/>
    <p:sldId id="263" r:id="rId7"/>
    <p:sldId id="264" r:id="rId8"/>
  </p:sldIdLst>
  <p:sldSz cx="9144000" cy="5143500" type="screen16x9"/>
  <p:notesSz cx="6858000" cy="9144000"/>
  <p:embeddedFontLst>
    <p:embeddedFont>
      <p:font typeface="Broadway" panose="04040905080B02020502" pitchFamily="82" charset="0"/>
      <p:regular r:id="rId10"/>
    </p:embeddedFont>
    <p:embeddedFont>
      <p:font typeface="Calibri" panose="020F0502020204030204" pitchFamily="34" charset="0"/>
      <p:regular r:id="rId11"/>
      <p:bold r:id="rId12"/>
      <p:italic r:id="rId13"/>
      <p:boldItalic r:id="rId14"/>
    </p:embeddedFont>
    <p:embeddedFont>
      <p:font typeface="Permanent Marker" panose="020B0604020202020204" charset="0"/>
      <p:regular r:id="rId15"/>
    </p:embeddedFont>
    <p:embeddedFont>
      <p:font typeface="Trebuchet MS" panose="020B0603020202020204" pitchFamily="34" charset="0"/>
      <p:regular r:id="rId16"/>
      <p:bold r:id="rId17"/>
      <p:italic r:id="rId18"/>
      <p:boldItalic r:id="rId19"/>
    </p:embeddedFont>
    <p:embeddedFont>
      <p:font typeface="Edwardian Script ITC" panose="030303020407070D0804" pitchFamily="66" charset="0"/>
      <p:regular r:id="rId20"/>
    </p:embeddedFont>
    <p:embeddedFont>
      <p:font typeface="Bree Serif" panose="020B0604020202020204" charset="0"/>
      <p:regular r:id="rId21"/>
    </p:embeddedFont>
    <p:embeddedFont>
      <p:font typeface="Roboto"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heme" Target="theme/theme1.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flipH="1">
            <a:off x="8246400" y="4245925"/>
            <a:ext cx="897599" cy="897599"/>
          </a:xfrm>
          <a:prstGeom prst="rtTriangle">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flipH="1">
            <a:off x="8246400" y="4245875"/>
            <a:ext cx="897599" cy="897599"/>
          </a:xfrm>
          <a:prstGeom prst="round1Rect">
            <a:avLst>
              <a:gd name="adj" fmla="val 16667"/>
            </a:avLst>
          </a:prstGeom>
          <a:solidFill>
            <a:schemeClr val="lt1">
              <a:alpha val="68080"/>
            </a:schemeClr>
          </a:solidFill>
          <a:ln>
            <a:noFill/>
          </a:ln>
        </p:spPr>
        <p:txBody>
          <a:bodyPr lIns="91425" tIns="91425" rIns="91425" bIns="91425" anchor="ctr" anchorCtr="0">
            <a:noAutofit/>
          </a:bodyPr>
          <a:lstStyle/>
          <a:p>
            <a:pPr lvl="0">
              <a:spcBef>
                <a:spcPts val="0"/>
              </a:spcBef>
              <a:buNone/>
            </a:pPr>
            <a:endParaRPr/>
          </a:p>
        </p:txBody>
      </p:sp>
      <p:sp>
        <p:nvSpPr>
          <p:cNvPr id="12" name="Shape 12"/>
          <p:cNvSpPr txBox="1">
            <a:spLocks noGrp="1"/>
          </p:cNvSpPr>
          <p:nvPr>
            <p:ph type="ctrTitle"/>
          </p:nvPr>
        </p:nvSpPr>
        <p:spPr>
          <a:xfrm>
            <a:off x="390525" y="1819275"/>
            <a:ext cx="8222100" cy="933599"/>
          </a:xfrm>
          <a:prstGeom prst="rect">
            <a:avLst/>
          </a:prstGeom>
        </p:spPr>
        <p:txBody>
          <a:bodyPr lIns="91425" tIns="91425" rIns="91425" bIns="91425" anchor="b"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13" name="Shape 13"/>
          <p:cNvSpPr txBox="1">
            <a:spLocks noGrp="1"/>
          </p:cNvSpPr>
          <p:nvPr>
            <p:ph type="subTitle" idx="1"/>
          </p:nvPr>
        </p:nvSpPr>
        <p:spPr>
          <a:xfrm>
            <a:off x="390525" y="2789130"/>
            <a:ext cx="8222100" cy="432899"/>
          </a:xfrm>
          <a:prstGeom prst="rect">
            <a:avLst/>
          </a:prstGeom>
        </p:spPr>
        <p:txBody>
          <a:bodyPr lIns="91425" tIns="91425" rIns="91425" bIns="91425" anchor="t" anchorCtr="0"/>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a:endParaRPr/>
          </a:p>
        </p:txBody>
      </p:sp>
      <p:sp>
        <p:nvSpPr>
          <p:cNvPr id="14" name="Shape 14"/>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1"/>
        <p:cNvGrpSpPr/>
        <p:nvPr/>
      </p:nvGrpSpPr>
      <p:grpSpPr>
        <a:xfrm>
          <a:off x="0" y="0"/>
          <a:ext cx="0" cy="0"/>
          <a:chOff x="0" y="0"/>
          <a:chExt cx="0" cy="0"/>
        </a:xfrm>
      </p:grpSpPr>
      <p:sp>
        <p:nvSpPr>
          <p:cNvPr id="62" name="Shape 62"/>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rot="10800000" flipH="1">
            <a:off x="0" y="1685999"/>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1" name="Shape 21"/>
          <p:cNvSpPr txBox="1">
            <a:spLocks noGrp="1"/>
          </p:cNvSpPr>
          <p:nvPr>
            <p:ph type="title"/>
          </p:nvPr>
        </p:nvSpPr>
        <p:spPr>
          <a:xfrm>
            <a:off x="471900" y="738725"/>
            <a:ext cx="8222100" cy="7676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p:nvPr/>
        </p:nvSpPr>
        <p:spPr>
          <a:xfrm rot="10800000" flipH="1">
            <a:off x="0" y="1685999"/>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7" name="Shape 27"/>
          <p:cNvSpPr txBox="1">
            <a:spLocks noGrp="1"/>
          </p:cNvSpPr>
          <p:nvPr>
            <p:ph type="title"/>
          </p:nvPr>
        </p:nvSpPr>
        <p:spPr>
          <a:xfrm>
            <a:off x="471900" y="738725"/>
            <a:ext cx="8222100" cy="7676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471900" y="1919075"/>
            <a:ext cx="3999899" cy="2710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9" name="Shape 29"/>
          <p:cNvSpPr txBox="1">
            <a:spLocks noGrp="1"/>
          </p:cNvSpPr>
          <p:nvPr>
            <p:ph type="body" idx="2"/>
          </p:nvPr>
        </p:nvSpPr>
        <p:spPr>
          <a:xfrm>
            <a:off x="4694250" y="1919075"/>
            <a:ext cx="3999899" cy="2710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0" name="Shape 30"/>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p:nvPr/>
        </p:nvSpPr>
        <p:spPr>
          <a:xfrm rot="10800000" flipH="1">
            <a:off x="0" y="656399"/>
            <a:ext cx="9144000" cy="44871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34" name="Shape 34"/>
          <p:cNvSpPr txBox="1">
            <a:spLocks noGrp="1"/>
          </p:cNvSpPr>
          <p:nvPr>
            <p:ph type="title"/>
          </p:nvPr>
        </p:nvSpPr>
        <p:spPr>
          <a:xfrm>
            <a:off x="98250" y="16350"/>
            <a:ext cx="8826599" cy="602700"/>
          </a:xfrm>
          <a:prstGeom prst="rect">
            <a:avLst/>
          </a:prstGeom>
        </p:spPr>
        <p:txBody>
          <a:bodyPr lIns="91425" tIns="91425" rIns="91425" bIns="91425" anchor="ctr"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35" name="Shape 35"/>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7" name="Shape 37"/>
          <p:cNvSpPr txBox="1"/>
          <p:nvPr/>
        </p:nvSpPr>
        <p:spPr>
          <a:xfrm rot="10800000" flipH="1">
            <a:off x="3276600" y="25"/>
            <a:ext cx="5867400" cy="5143499"/>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8" name="Shape 38"/>
          <p:cNvSpPr/>
          <p:nvPr/>
        </p:nvSpPr>
        <p:spPr>
          <a:xfrm rot="-5400000">
            <a:off x="759150" y="2517450"/>
            <a:ext cx="5143499"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39" name="Shape 39"/>
          <p:cNvSpPr txBox="1">
            <a:spLocks noGrp="1"/>
          </p:cNvSpPr>
          <p:nvPr>
            <p:ph type="title"/>
          </p:nvPr>
        </p:nvSpPr>
        <p:spPr>
          <a:xfrm>
            <a:off x="226077" y="357800"/>
            <a:ext cx="2807999" cy="9533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226075" y="1465800"/>
            <a:ext cx="2807999" cy="3163499"/>
          </a:xfrm>
          <a:prstGeom prst="rect">
            <a:avLst/>
          </a:prstGeom>
        </p:spPr>
        <p:txBody>
          <a:bodyPr lIns="91425" tIns="91425" rIns="91425" bIns="91425" anchor="t" anchorCtr="0"/>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a:endParaRPr/>
          </a:p>
        </p:txBody>
      </p:sp>
      <p:sp>
        <p:nvSpPr>
          <p:cNvPr id="41" name="Shape 41"/>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488250"/>
            <a:ext cx="6227100" cy="4090800"/>
          </a:xfrm>
          <a:prstGeom prst="rect">
            <a:avLst/>
          </a:prstGeom>
        </p:spPr>
        <p:txBody>
          <a:bodyPr lIns="91425" tIns="91425" rIns="91425" bIns="91425" anchor="ctr" anchorCtr="0"/>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a:endParaRPr/>
          </a:p>
        </p:txBody>
      </p:sp>
      <p:sp>
        <p:nvSpPr>
          <p:cNvPr id="44" name="Shape 44"/>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flipH="1">
            <a:off x="0" y="0"/>
            <a:ext cx="4572000" cy="5143499"/>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47" name="Shape 47"/>
          <p:cNvSpPr/>
          <p:nvPr/>
        </p:nvSpPr>
        <p:spPr>
          <a:xfrm rot="5400000">
            <a:off x="1946424"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48" name="Shape 48"/>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a:endParaRPr/>
          </a:p>
        </p:txBody>
      </p:sp>
      <p:sp>
        <p:nvSpPr>
          <p:cNvPr id="49" name="Shape 49"/>
          <p:cNvSpPr txBox="1">
            <a:spLocks noGrp="1"/>
          </p:cNvSpPr>
          <p:nvPr>
            <p:ph type="subTitle" idx="1"/>
          </p:nvPr>
        </p:nvSpPr>
        <p:spPr>
          <a:xfrm>
            <a:off x="265500" y="2779466"/>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50" name="Shape 50"/>
          <p:cNvSpPr txBox="1">
            <a:spLocks noGrp="1"/>
          </p:cNvSpPr>
          <p:nvPr>
            <p:ph type="body" idx="2"/>
          </p:nvPr>
        </p:nvSpPr>
        <p:spPr>
          <a:xfrm>
            <a:off x="4939500" y="724200"/>
            <a:ext cx="3837000" cy="3695099"/>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p:nvPr/>
        </p:nvSpPr>
        <p:spPr>
          <a:xfrm rot="10800000" flipH="1">
            <a:off x="0" y="0"/>
            <a:ext cx="9144000" cy="4695899"/>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rot="10800000" flipH="1">
            <a:off x="0" y="4622724"/>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55" name="Shape 55"/>
          <p:cNvSpPr txBox="1">
            <a:spLocks noGrp="1"/>
          </p:cNvSpPr>
          <p:nvPr>
            <p:ph type="body" idx="1"/>
          </p:nvPr>
        </p:nvSpPr>
        <p:spPr>
          <a:xfrm>
            <a:off x="57150" y="4696825"/>
            <a:ext cx="8381999" cy="446700"/>
          </a:xfrm>
          <a:prstGeom prst="rect">
            <a:avLst/>
          </a:prstGeom>
        </p:spPr>
        <p:txBody>
          <a:bodyPr lIns="91425" tIns="91425" rIns="91425" bIns="91425" anchor="ctr" anchorCtr="0"/>
          <a:lstStyle>
            <a:lvl1pPr lvl="0">
              <a:lnSpc>
                <a:spcPct val="100000"/>
              </a:lnSpc>
              <a:spcBef>
                <a:spcPts val="0"/>
              </a:spcBef>
              <a:spcAft>
                <a:spcPts val="0"/>
              </a:spcAft>
              <a:buClr>
                <a:schemeClr val="lt1"/>
              </a:buClr>
              <a:buSzPct val="100000"/>
              <a:buNone/>
              <a:defRPr sz="1200">
                <a:solidFill>
                  <a:schemeClr val="lt1"/>
                </a:solidFill>
              </a:defRPr>
            </a:lvl1pPr>
          </a:lstStyle>
          <a:p>
            <a:endParaRPr/>
          </a:p>
        </p:txBody>
      </p:sp>
      <p:sp>
        <p:nvSpPr>
          <p:cNvPr id="56" name="Shape 56"/>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75500" y="1258525"/>
            <a:ext cx="8222100" cy="1963500"/>
          </a:xfrm>
          <a:prstGeom prst="rect">
            <a:avLst/>
          </a:prstGeom>
        </p:spPr>
        <p:txBody>
          <a:bodyPr lIns="91425" tIns="91425" rIns="91425" bIns="91425" anchor="b" anchorCtr="0"/>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a:endParaRPr/>
          </a:p>
        </p:txBody>
      </p:sp>
      <p:sp>
        <p:nvSpPr>
          <p:cNvPr id="59" name="Shape 59"/>
          <p:cNvSpPr txBox="1">
            <a:spLocks noGrp="1"/>
          </p:cNvSpPr>
          <p:nvPr>
            <p:ph type="body" idx="1"/>
          </p:nvPr>
        </p:nvSpPr>
        <p:spPr>
          <a:xfrm>
            <a:off x="475500" y="3304625"/>
            <a:ext cx="82221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60" name="Shape 60"/>
          <p:cNvSpPr txBox="1">
            <a:spLocks noGrp="1"/>
          </p:cNvSpPr>
          <p:nvPr>
            <p:ph type="sldNum" idx="12"/>
          </p:nvPr>
        </p:nvSpPr>
        <p:spPr>
          <a:xfrm>
            <a:off x="8523541" y="4695623"/>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699"/>
          </a:xfrm>
          <a:prstGeom prst="rect">
            <a:avLst/>
          </a:prstGeom>
          <a:noFill/>
          <a:ln>
            <a:noFill/>
          </a:ln>
        </p:spPr>
        <p:txBody>
          <a:bodyPr lIns="91425" tIns="91425" rIns="91425" bIns="91425" anchor="b" anchorCtr="0"/>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523541" y="4695623"/>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p:nvPr/>
        </p:nvSpPr>
        <p:spPr>
          <a:xfrm>
            <a:off x="3893963" y="2438980"/>
            <a:ext cx="4301518" cy="432000"/>
          </a:xfrm>
          <a:prstGeom prst="rect">
            <a:avLst/>
          </a:prstGeom>
          <a:noFill/>
          <a:ln>
            <a:noFill/>
          </a:ln>
        </p:spPr>
        <p:txBody>
          <a:bodyPr lIns="91425" tIns="91425" rIns="91425" bIns="91425" anchor="t" anchorCtr="0">
            <a:noAutofit/>
          </a:bodyPr>
          <a:lstStyle/>
          <a:p>
            <a:pPr lvl="0" rtl="0">
              <a:spcBef>
                <a:spcPts val="0"/>
              </a:spcBef>
              <a:buNone/>
            </a:pPr>
            <a:endParaRPr lang="en" sz="2400" dirty="0">
              <a:solidFill>
                <a:srgbClr val="FFFFFF"/>
              </a:solidFill>
              <a:latin typeface="Bree Serif"/>
              <a:ea typeface="Bree Serif"/>
              <a:cs typeface="Bree Serif"/>
              <a:sym typeface="Bree Serif"/>
            </a:endParaRPr>
          </a:p>
        </p:txBody>
      </p:sp>
      <p:sp>
        <p:nvSpPr>
          <p:cNvPr id="68" name="Shape 68"/>
          <p:cNvSpPr txBox="1">
            <a:spLocks noGrp="1"/>
          </p:cNvSpPr>
          <p:nvPr>
            <p:ph type="ctrTitle"/>
          </p:nvPr>
        </p:nvSpPr>
        <p:spPr>
          <a:xfrm>
            <a:off x="3991323" y="1676500"/>
            <a:ext cx="5361518" cy="1166400"/>
          </a:xfrm>
          <a:prstGeom prst="rect">
            <a:avLst/>
          </a:prstGeom>
        </p:spPr>
        <p:txBody>
          <a:bodyPr lIns="91425" tIns="91425" rIns="91425" bIns="91425" anchor="b" anchorCtr="0">
            <a:noAutofit/>
          </a:bodyPr>
          <a:lstStyle/>
          <a:p>
            <a:pPr lvl="0" rtl="0">
              <a:spcBef>
                <a:spcPts val="0"/>
              </a:spcBef>
              <a:buNone/>
            </a:pPr>
            <a:r>
              <a:rPr lang="en-US" sz="8000" dirty="0">
                <a:solidFill>
                  <a:schemeClr val="accent2">
                    <a:lumMod val="60000"/>
                    <a:lumOff val="40000"/>
                  </a:schemeClr>
                </a:solidFill>
                <a:latin typeface="Edwardian Script ITC" panose="030303020407070D0804" pitchFamily="66" charset="0"/>
                <a:ea typeface="Permanent Marker"/>
                <a:cs typeface="Permanent Marker"/>
                <a:sym typeface="Permanent Marker"/>
              </a:rPr>
              <a:t>s</a:t>
            </a:r>
            <a:r>
              <a:rPr lang="en" sz="8000" dirty="0">
                <a:solidFill>
                  <a:schemeClr val="accent2">
                    <a:lumMod val="60000"/>
                    <a:lumOff val="40000"/>
                  </a:schemeClr>
                </a:solidFill>
                <a:latin typeface="Edwardian Script ITC" panose="030303020407070D0804" pitchFamily="66" charset="0"/>
                <a:ea typeface="Permanent Marker"/>
                <a:cs typeface="Permanent Marker"/>
                <a:sym typeface="Permanent Marker"/>
              </a:rPr>
              <a:t>mart </a:t>
            </a:r>
            <a:r>
              <a:rPr lang="en" sz="6000" dirty="0">
                <a:solidFill>
                  <a:schemeClr val="accent4">
                    <a:lumMod val="10000"/>
                  </a:schemeClr>
                </a:solidFill>
                <a:latin typeface="Adobe Fan Heiti Std B" panose="020B0700000000000000" pitchFamily="34" charset="-128"/>
                <a:ea typeface="Adobe Fan Heiti Std B" panose="020B0700000000000000" pitchFamily="34" charset="-128"/>
                <a:cs typeface="Permanent Marker"/>
                <a:sym typeface="Permanent Marker"/>
              </a:rPr>
              <a:t>MA</a:t>
            </a:r>
            <a:r>
              <a:rPr lang="en" sz="6000" dirty="0">
                <a:solidFill>
                  <a:schemeClr val="accent3">
                    <a:lumMod val="20000"/>
                    <a:lumOff val="80000"/>
                  </a:schemeClr>
                </a:solidFill>
                <a:latin typeface="Adobe Fan Heiti Std B" panose="020B0700000000000000" pitchFamily="34" charset="-128"/>
                <a:ea typeface="Adobe Fan Heiti Std B" panose="020B0700000000000000" pitchFamily="34" charset="-128"/>
                <a:cs typeface="Permanent Marker"/>
                <a:sym typeface="Permanent Marker"/>
              </a:rPr>
              <a:t>R</a:t>
            </a:r>
            <a:r>
              <a:rPr lang="en" sz="6000" dirty="0">
                <a:solidFill>
                  <a:schemeClr val="accent4">
                    <a:lumMod val="10000"/>
                  </a:schemeClr>
                </a:solidFill>
                <a:latin typeface="Adobe Fan Heiti Std B" panose="020B0700000000000000" pitchFamily="34" charset="-128"/>
                <a:ea typeface="Adobe Fan Heiti Std B" panose="020B0700000000000000" pitchFamily="34" charset="-128"/>
                <a:cs typeface="Permanent Marker"/>
                <a:sym typeface="Permanent Marker"/>
              </a:rPr>
              <a:t>K</a:t>
            </a:r>
          </a:p>
        </p:txBody>
      </p:sp>
      <p:pic>
        <p:nvPicPr>
          <p:cNvPr id="2" name="Picture 1"/>
          <p:cNvPicPr>
            <a:picLocks noChangeAspect="1"/>
          </p:cNvPicPr>
          <p:nvPr/>
        </p:nvPicPr>
        <p:blipFill>
          <a:blip r:embed="rId3"/>
          <a:stretch>
            <a:fillRect/>
          </a:stretch>
        </p:blipFill>
        <p:spPr>
          <a:xfrm>
            <a:off x="312320" y="0"/>
            <a:ext cx="3412025" cy="5143500"/>
          </a:xfrm>
          <a:prstGeom prst="rect">
            <a:avLst/>
          </a:prstGeom>
        </p:spPr>
      </p:pic>
      <p:sp>
        <p:nvSpPr>
          <p:cNvPr id="3" name="TextBox 2"/>
          <p:cNvSpPr txBox="1"/>
          <p:nvPr/>
        </p:nvSpPr>
        <p:spPr>
          <a:xfrm>
            <a:off x="5599119" y="2501091"/>
            <a:ext cx="2863340" cy="307777"/>
          </a:xfrm>
          <a:prstGeom prst="rect">
            <a:avLst/>
          </a:prstGeom>
          <a:noFill/>
        </p:spPr>
        <p:txBody>
          <a:bodyPr wrap="square" rtlCol="0">
            <a:spAutoFit/>
          </a:bodyPr>
          <a:lstStyle/>
          <a:p>
            <a:r>
              <a:rPr lang="en-US" dirty="0"/>
              <a:t>Mark your attendance Smart</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p:nvPr/>
        </p:nvSpPr>
        <p:spPr>
          <a:xfrm>
            <a:off x="134679" y="4622892"/>
            <a:ext cx="1340375" cy="520608"/>
          </a:xfrm>
          <a:prstGeom prst="rect">
            <a:avLst/>
          </a:prstGeom>
          <a:noFill/>
          <a:ln>
            <a:noFill/>
          </a:ln>
        </p:spPr>
        <p:txBody>
          <a:bodyPr lIns="91425" tIns="91425" rIns="91425" bIns="91425" anchor="t" anchorCtr="0">
            <a:noAutofit/>
          </a:bodyPr>
          <a:lstStyle/>
          <a:p>
            <a:pPr lvl="0"/>
            <a:r>
              <a:rPr lang="en" sz="2400" dirty="0">
                <a:solidFill>
                  <a:schemeClr val="accent2">
                    <a:lumMod val="60000"/>
                    <a:lumOff val="40000"/>
                  </a:schemeClr>
                </a:solidFill>
                <a:latin typeface="Edwardian Script ITC" panose="030303020407070D0804" pitchFamily="66" charset="0"/>
                <a:ea typeface="Permanent Marker"/>
                <a:cs typeface="Permanent Marker"/>
                <a:sym typeface="Permanent Marker"/>
              </a:rPr>
              <a:t>smart </a:t>
            </a:r>
            <a:r>
              <a:rPr lang="en" sz="1600" dirty="0">
                <a:solidFill>
                  <a:schemeClr val="accent4">
                    <a:lumMod val="10000"/>
                  </a:schemeClr>
                </a:solidFill>
                <a:latin typeface="Adobe Fan Heiti Std B" panose="020B0700000000000000" pitchFamily="34" charset="-128"/>
                <a:ea typeface="Adobe Fan Heiti Std B" panose="020B0700000000000000" pitchFamily="34" charset="-128"/>
                <a:cs typeface="Permanent Marker"/>
                <a:sym typeface="Permanent Marker"/>
              </a:rPr>
              <a:t>MA</a:t>
            </a:r>
            <a:r>
              <a:rPr lang="en" sz="1600" dirty="0">
                <a:solidFill>
                  <a:schemeClr val="accent3">
                    <a:lumMod val="20000"/>
                    <a:lumOff val="80000"/>
                  </a:schemeClr>
                </a:solidFill>
                <a:latin typeface="Adobe Fan Heiti Std B" panose="020B0700000000000000" pitchFamily="34" charset="-128"/>
                <a:ea typeface="Adobe Fan Heiti Std B" panose="020B0700000000000000" pitchFamily="34" charset="-128"/>
                <a:cs typeface="Permanent Marker"/>
                <a:sym typeface="Permanent Marker"/>
              </a:rPr>
              <a:t>R</a:t>
            </a:r>
            <a:r>
              <a:rPr lang="en" sz="1600" dirty="0">
                <a:solidFill>
                  <a:schemeClr val="accent4">
                    <a:lumMod val="10000"/>
                  </a:schemeClr>
                </a:solidFill>
                <a:latin typeface="Adobe Fan Heiti Std B" panose="020B0700000000000000" pitchFamily="34" charset="-128"/>
                <a:ea typeface="Adobe Fan Heiti Std B" panose="020B0700000000000000" pitchFamily="34" charset="-128"/>
                <a:cs typeface="Permanent Marker"/>
                <a:sym typeface="Permanent Marker"/>
              </a:rPr>
              <a:t>K</a:t>
            </a:r>
            <a:endParaRPr sz="2400" dirty="0"/>
          </a:p>
        </p:txBody>
      </p:sp>
      <p:sp>
        <p:nvSpPr>
          <p:cNvPr id="2" name="TextBox 1"/>
          <p:cNvSpPr txBox="1"/>
          <p:nvPr/>
        </p:nvSpPr>
        <p:spPr>
          <a:xfrm>
            <a:off x="3557483" y="293676"/>
            <a:ext cx="5232771" cy="4708981"/>
          </a:xfrm>
          <a:prstGeom prst="rect">
            <a:avLst/>
          </a:prstGeom>
          <a:noFill/>
        </p:spPr>
        <p:txBody>
          <a:bodyPr wrap="square" rtlCol="0">
            <a:spAutoFit/>
          </a:bodyPr>
          <a:lstStyle/>
          <a:p>
            <a:r>
              <a:rPr lang="en-US" sz="2000" dirty="0"/>
              <a:t>Today the attendance marking in institutions happen manually. We see it wastes many productive hours because of huge paper work and also it is less accurate due to some cheating students who sign for others. We are going to address mainly these 2 problems. Although we see some of the devices in today’s market they have security issues, not wireless, not </a:t>
            </a:r>
            <a:r>
              <a:rPr lang="en-US" sz="2000" dirty="0" err="1"/>
              <a:t>partable</a:t>
            </a:r>
            <a:r>
              <a:rPr lang="en-US" sz="2000" dirty="0"/>
              <a:t>, not analyzing data after taking the attendance etc. Here in, we have addressed all these problems from one device. Our future plan is to put this into the market by enhancing security issues further and to fully automate the attendance marking.</a:t>
            </a:r>
          </a:p>
        </p:txBody>
      </p:sp>
      <p:sp>
        <p:nvSpPr>
          <p:cNvPr id="3" name="TextBox 2"/>
          <p:cNvSpPr txBox="1"/>
          <p:nvPr/>
        </p:nvSpPr>
        <p:spPr>
          <a:xfrm>
            <a:off x="511190" y="213583"/>
            <a:ext cx="2289338" cy="584775"/>
          </a:xfrm>
          <a:prstGeom prst="rect">
            <a:avLst/>
          </a:prstGeom>
          <a:noFill/>
        </p:spPr>
        <p:txBody>
          <a:bodyPr wrap="square" rtlCol="0">
            <a:spAutoFit/>
          </a:bodyPr>
          <a:lstStyle/>
          <a:p>
            <a:r>
              <a:rPr lang="en-GB" sz="3200" dirty="0">
                <a:solidFill>
                  <a:schemeClr val="bg1"/>
                </a:solidFill>
                <a:latin typeface="Broadway" panose="04040905080B02020502" pitchFamily="82" charset="0"/>
              </a:rPr>
              <a:t>Abstract</a:t>
            </a:r>
            <a:endParaRPr lang="en-US" sz="3200" dirty="0">
              <a:solidFill>
                <a:schemeClr val="bg1"/>
              </a:solidFill>
            </a:endParaRPr>
          </a:p>
        </p:txBody>
      </p:sp>
      <p:pic>
        <p:nvPicPr>
          <p:cNvPr id="4" name="Picture 3"/>
          <p:cNvPicPr>
            <a:picLocks noChangeAspect="1"/>
          </p:cNvPicPr>
          <p:nvPr/>
        </p:nvPicPr>
        <p:blipFill>
          <a:blip r:embed="rId3"/>
          <a:stretch>
            <a:fillRect/>
          </a:stretch>
        </p:blipFill>
        <p:spPr>
          <a:xfrm>
            <a:off x="457895" y="3113110"/>
            <a:ext cx="2247900" cy="1400175"/>
          </a:xfrm>
          <a:prstGeom prst="rect">
            <a:avLst/>
          </a:prstGeom>
        </p:spPr>
      </p:pic>
      <p:pic>
        <p:nvPicPr>
          <p:cNvPr id="5" name="Picture 4"/>
          <p:cNvPicPr>
            <a:picLocks noChangeAspect="1"/>
          </p:cNvPicPr>
          <p:nvPr/>
        </p:nvPicPr>
        <p:blipFill>
          <a:blip r:embed="rId4"/>
          <a:stretch>
            <a:fillRect/>
          </a:stretch>
        </p:blipFill>
        <p:spPr>
          <a:xfrm>
            <a:off x="457895" y="1265810"/>
            <a:ext cx="2247900" cy="1348740"/>
          </a:xfrm>
          <a:prstGeom prst="rect">
            <a:avLst/>
          </a:prstGeom>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2" name="Rectangle 1"/>
          <p:cNvSpPr/>
          <p:nvPr/>
        </p:nvSpPr>
        <p:spPr>
          <a:xfrm>
            <a:off x="3676526" y="230625"/>
            <a:ext cx="2517365" cy="584775"/>
          </a:xfrm>
          <a:prstGeom prst="rect">
            <a:avLst/>
          </a:prstGeom>
        </p:spPr>
        <p:txBody>
          <a:bodyPr wrap="square">
            <a:spAutoFit/>
          </a:bodyPr>
          <a:lstStyle/>
          <a:p>
            <a:r>
              <a:rPr lang="en-GB" sz="3200" dirty="0">
                <a:latin typeface="Broadway" panose="04040905080B02020502" pitchFamily="82" charset="0"/>
              </a:rPr>
              <a:t>Problem?</a:t>
            </a:r>
            <a:endParaRPr lang="en-US" sz="3200" dirty="0"/>
          </a:p>
        </p:txBody>
      </p:sp>
      <p:sp>
        <p:nvSpPr>
          <p:cNvPr id="3" name="Rectangle 2"/>
          <p:cNvSpPr/>
          <p:nvPr/>
        </p:nvSpPr>
        <p:spPr>
          <a:xfrm>
            <a:off x="3676526" y="815400"/>
            <a:ext cx="4572000" cy="1014380"/>
          </a:xfrm>
          <a:prstGeom prst="rect">
            <a:avLst/>
          </a:prstGeom>
        </p:spPr>
        <p:txBody>
          <a:bodyPr>
            <a:spAutoFit/>
          </a:bodyPr>
          <a:lstStyle/>
          <a:p>
            <a:pPr>
              <a:lnSpc>
                <a:spcPct val="107000"/>
              </a:lnSpc>
              <a:spcAft>
                <a:spcPts val="800"/>
              </a:spcAft>
            </a:pPr>
            <a:r>
              <a:rPr lang="en-US" dirty="0"/>
              <a:t>Today the attendance marking in institutions happen manually. We see it wastes many productive hours because of huge paper work and also it is less accurate due to some cheating students who sign for others.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3676526" y="2351117"/>
            <a:ext cx="2244525" cy="584775"/>
          </a:xfrm>
          <a:prstGeom prst="rect">
            <a:avLst/>
          </a:prstGeom>
        </p:spPr>
        <p:txBody>
          <a:bodyPr wrap="none">
            <a:spAutoFit/>
          </a:bodyPr>
          <a:lstStyle/>
          <a:p>
            <a:r>
              <a:rPr lang="en-GB" sz="3200" dirty="0">
                <a:latin typeface="Broadway" panose="04040905080B02020502" pitchFamily="82" charset="0"/>
              </a:rPr>
              <a:t>Solution?</a:t>
            </a:r>
          </a:p>
        </p:txBody>
      </p:sp>
      <p:sp>
        <p:nvSpPr>
          <p:cNvPr id="6" name="Rectangle 5"/>
          <p:cNvSpPr/>
          <p:nvPr/>
        </p:nvSpPr>
        <p:spPr>
          <a:xfrm>
            <a:off x="3676526" y="3135911"/>
            <a:ext cx="4572000" cy="954107"/>
          </a:xfrm>
          <a:prstGeom prst="rect">
            <a:avLst/>
          </a:prstGeom>
        </p:spPr>
        <p:txBody>
          <a:bodyPr>
            <a:spAutoFit/>
          </a:bodyPr>
          <a:lstStyle/>
          <a:p>
            <a:r>
              <a:rPr lang="en-US" dirty="0"/>
              <a:t>Create a fully automated device with all functions in today’s manual attendance marking in institutions with the special features such as high </a:t>
            </a:r>
            <a:r>
              <a:rPr lang="en-US" dirty="0" err="1"/>
              <a:t>security,wireless,portable</a:t>
            </a:r>
            <a:r>
              <a:rPr lang="en-US" dirty="0"/>
              <a:t> etc.</a:t>
            </a:r>
          </a:p>
        </p:txBody>
      </p:sp>
      <p:sp>
        <p:nvSpPr>
          <p:cNvPr id="4" name="Shape 74"/>
          <p:cNvSpPr txBox="1"/>
          <p:nvPr/>
        </p:nvSpPr>
        <p:spPr>
          <a:xfrm>
            <a:off x="0" y="4716049"/>
            <a:ext cx="1340375" cy="520608"/>
          </a:xfrm>
          <a:prstGeom prst="rect">
            <a:avLst/>
          </a:prstGeom>
          <a:noFill/>
          <a:ln>
            <a:noFill/>
          </a:ln>
        </p:spPr>
        <p:txBody>
          <a:bodyPr lIns="91425" tIns="91425" rIns="91425" bIns="91425" anchor="t" anchorCtr="0">
            <a:noAutofit/>
          </a:bodyPr>
          <a:lstStyle/>
          <a:p>
            <a:pPr lvl="0"/>
            <a:r>
              <a:rPr lang="en" sz="2400" dirty="0">
                <a:solidFill>
                  <a:schemeClr val="accent2">
                    <a:lumMod val="60000"/>
                    <a:lumOff val="40000"/>
                  </a:schemeClr>
                </a:solidFill>
                <a:latin typeface="Edwardian Script ITC" panose="030303020407070D0804" pitchFamily="66" charset="0"/>
                <a:ea typeface="Permanent Marker"/>
                <a:cs typeface="Permanent Marker"/>
                <a:sym typeface="Permanent Marker"/>
              </a:rPr>
              <a:t>smart </a:t>
            </a:r>
            <a:r>
              <a:rPr lang="en" sz="1600" dirty="0">
                <a:solidFill>
                  <a:schemeClr val="accent4">
                    <a:lumMod val="10000"/>
                  </a:schemeClr>
                </a:solidFill>
                <a:latin typeface="Adobe Fan Heiti Std B" panose="020B0700000000000000" pitchFamily="34" charset="-128"/>
                <a:ea typeface="Adobe Fan Heiti Std B" panose="020B0700000000000000" pitchFamily="34" charset="-128"/>
                <a:cs typeface="Permanent Marker"/>
                <a:sym typeface="Permanent Marker"/>
              </a:rPr>
              <a:t>MA</a:t>
            </a:r>
            <a:r>
              <a:rPr lang="en" sz="1600" dirty="0">
                <a:solidFill>
                  <a:schemeClr val="accent3">
                    <a:lumMod val="20000"/>
                    <a:lumOff val="80000"/>
                  </a:schemeClr>
                </a:solidFill>
                <a:latin typeface="Adobe Fan Heiti Std B" panose="020B0700000000000000" pitchFamily="34" charset="-128"/>
                <a:ea typeface="Adobe Fan Heiti Std B" panose="020B0700000000000000" pitchFamily="34" charset="-128"/>
                <a:cs typeface="Permanent Marker"/>
                <a:sym typeface="Permanent Marker"/>
              </a:rPr>
              <a:t>R</a:t>
            </a:r>
            <a:r>
              <a:rPr lang="en" sz="1600" dirty="0">
                <a:solidFill>
                  <a:schemeClr val="accent4">
                    <a:lumMod val="10000"/>
                  </a:schemeClr>
                </a:solidFill>
                <a:latin typeface="Adobe Fan Heiti Std B" panose="020B0700000000000000" pitchFamily="34" charset="-128"/>
                <a:ea typeface="Adobe Fan Heiti Std B" panose="020B0700000000000000" pitchFamily="34" charset="-128"/>
                <a:cs typeface="Permanent Marker"/>
                <a:sym typeface="Permanent Marker"/>
              </a:rPr>
              <a:t>K</a:t>
            </a:r>
            <a:endParaRPr sz="2400" dirty="0"/>
          </a:p>
        </p:txBody>
      </p:sp>
      <p:pic>
        <p:nvPicPr>
          <p:cNvPr id="11" name="Picture 10"/>
          <p:cNvPicPr>
            <a:picLocks noChangeAspect="1"/>
          </p:cNvPicPr>
          <p:nvPr/>
        </p:nvPicPr>
        <p:blipFill>
          <a:blip r:embed="rId3"/>
          <a:stretch>
            <a:fillRect/>
          </a:stretch>
        </p:blipFill>
        <p:spPr>
          <a:xfrm>
            <a:off x="0" y="0"/>
            <a:ext cx="3280209" cy="2175872"/>
          </a:xfrm>
          <a:prstGeom prst="rect">
            <a:avLst/>
          </a:prstGeom>
        </p:spPr>
      </p:pic>
      <p:pic>
        <p:nvPicPr>
          <p:cNvPr id="12" name="Picture 11"/>
          <p:cNvPicPr>
            <a:picLocks noChangeAspect="1"/>
          </p:cNvPicPr>
          <p:nvPr/>
        </p:nvPicPr>
        <p:blipFill>
          <a:blip r:embed="rId4"/>
          <a:stretch>
            <a:fillRect/>
          </a:stretch>
        </p:blipFill>
        <p:spPr>
          <a:xfrm>
            <a:off x="0" y="2459820"/>
            <a:ext cx="3280209" cy="2236626"/>
          </a:xfrm>
          <a:prstGeom prst="rect">
            <a:avLst/>
          </a:prstGeom>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4" name="Shape 74"/>
          <p:cNvSpPr txBox="1"/>
          <p:nvPr/>
        </p:nvSpPr>
        <p:spPr>
          <a:xfrm>
            <a:off x="134679" y="4622892"/>
            <a:ext cx="1340375" cy="520608"/>
          </a:xfrm>
          <a:prstGeom prst="rect">
            <a:avLst/>
          </a:prstGeom>
          <a:noFill/>
          <a:ln>
            <a:noFill/>
          </a:ln>
        </p:spPr>
        <p:txBody>
          <a:bodyPr lIns="91425" tIns="91425" rIns="91425" bIns="91425" anchor="t" anchorCtr="0">
            <a:noAutofit/>
          </a:bodyPr>
          <a:lstStyle/>
          <a:p>
            <a:pPr lvl="0"/>
            <a:r>
              <a:rPr lang="en" sz="2400" dirty="0">
                <a:solidFill>
                  <a:schemeClr val="accent2">
                    <a:lumMod val="60000"/>
                    <a:lumOff val="40000"/>
                  </a:schemeClr>
                </a:solidFill>
                <a:latin typeface="Edwardian Script ITC" panose="030303020407070D0804" pitchFamily="66" charset="0"/>
                <a:ea typeface="Permanent Marker"/>
                <a:cs typeface="Permanent Marker"/>
                <a:sym typeface="Permanent Marker"/>
              </a:rPr>
              <a:t>smart </a:t>
            </a:r>
            <a:r>
              <a:rPr lang="en" sz="1600" dirty="0">
                <a:solidFill>
                  <a:schemeClr val="accent4">
                    <a:lumMod val="10000"/>
                  </a:schemeClr>
                </a:solidFill>
                <a:latin typeface="Adobe Fan Heiti Std B" panose="020B0700000000000000" pitchFamily="34" charset="-128"/>
                <a:ea typeface="Adobe Fan Heiti Std B" panose="020B0700000000000000" pitchFamily="34" charset="-128"/>
                <a:cs typeface="Permanent Marker"/>
                <a:sym typeface="Permanent Marker"/>
              </a:rPr>
              <a:t>MA</a:t>
            </a:r>
            <a:r>
              <a:rPr lang="en" sz="1600" dirty="0">
                <a:solidFill>
                  <a:schemeClr val="accent3">
                    <a:lumMod val="20000"/>
                    <a:lumOff val="80000"/>
                  </a:schemeClr>
                </a:solidFill>
                <a:latin typeface="Adobe Fan Heiti Std B" panose="020B0700000000000000" pitchFamily="34" charset="-128"/>
                <a:ea typeface="Adobe Fan Heiti Std B" panose="020B0700000000000000" pitchFamily="34" charset="-128"/>
                <a:cs typeface="Permanent Marker"/>
                <a:sym typeface="Permanent Marker"/>
              </a:rPr>
              <a:t>R</a:t>
            </a:r>
            <a:r>
              <a:rPr lang="en" sz="1600" dirty="0">
                <a:solidFill>
                  <a:schemeClr val="accent4">
                    <a:lumMod val="10000"/>
                  </a:schemeClr>
                </a:solidFill>
                <a:latin typeface="Adobe Fan Heiti Std B" panose="020B0700000000000000" pitchFamily="34" charset="-128"/>
                <a:ea typeface="Adobe Fan Heiti Std B" panose="020B0700000000000000" pitchFamily="34" charset="-128"/>
                <a:cs typeface="Permanent Marker"/>
                <a:sym typeface="Permanent Marker"/>
              </a:rPr>
              <a:t>K</a:t>
            </a:r>
            <a:endParaRPr sz="2400" dirty="0"/>
          </a:p>
        </p:txBody>
      </p:sp>
      <p:sp>
        <p:nvSpPr>
          <p:cNvPr id="2" name="Rectangle 1"/>
          <p:cNvSpPr/>
          <p:nvPr/>
        </p:nvSpPr>
        <p:spPr>
          <a:xfrm>
            <a:off x="83430" y="180989"/>
            <a:ext cx="4572000" cy="923330"/>
          </a:xfrm>
          <a:prstGeom prst="rect">
            <a:avLst/>
          </a:prstGeom>
        </p:spPr>
        <p:txBody>
          <a:bodyPr>
            <a:spAutoFit/>
          </a:bodyPr>
          <a:lstStyle/>
          <a:p>
            <a:pPr lvl="0"/>
            <a:r>
              <a:rPr lang="en-GB" sz="1800" dirty="0">
                <a:solidFill>
                  <a:schemeClr val="accent4">
                    <a:lumMod val="10000"/>
                  </a:schemeClr>
                </a:solidFill>
                <a:latin typeface="Broadway" panose="04040905080B02020502" pitchFamily="82" charset="0"/>
              </a:rPr>
              <a:t>There are biometric fingerprint attendance marking systems. But they are…..</a:t>
            </a:r>
            <a:endParaRPr lang="en" sz="1800" dirty="0">
              <a:solidFill>
                <a:schemeClr val="accent4">
                  <a:lumMod val="10000"/>
                </a:schemeClr>
              </a:solidFill>
              <a:latin typeface="Bree Serif"/>
              <a:ea typeface="Bree Serif"/>
              <a:cs typeface="Bree Serif"/>
              <a:sym typeface="Bree Serif"/>
            </a:endParaRPr>
          </a:p>
        </p:txBody>
      </p:sp>
      <p:sp>
        <p:nvSpPr>
          <p:cNvPr id="3" name="Rectangle 2"/>
          <p:cNvSpPr/>
          <p:nvPr/>
        </p:nvSpPr>
        <p:spPr>
          <a:xfrm>
            <a:off x="243618" y="1338622"/>
            <a:ext cx="4572000" cy="2308324"/>
          </a:xfrm>
          <a:prstGeom prst="rect">
            <a:avLst/>
          </a:prstGeom>
        </p:spPr>
        <p:txBody>
          <a:bodyPr>
            <a:spAutoFit/>
          </a:bodyPr>
          <a:lstStyle/>
          <a:p>
            <a:pPr marL="285750" indent="-285750">
              <a:buFont typeface="Wingdings" pitchFamily="2" charset="2"/>
              <a:buChar char="q"/>
            </a:pPr>
            <a:r>
              <a:rPr lang="en-GB" sz="1800" dirty="0">
                <a:latin typeface="+mj-lt"/>
              </a:rPr>
              <a:t>they have less security </a:t>
            </a:r>
          </a:p>
          <a:p>
            <a:endParaRPr lang="en-GB" sz="1800" dirty="0">
              <a:latin typeface="+mj-lt"/>
            </a:endParaRPr>
          </a:p>
          <a:p>
            <a:pPr marL="285750" indent="-285750">
              <a:buFont typeface="Wingdings" pitchFamily="2" charset="2"/>
              <a:buChar char="q"/>
            </a:pPr>
            <a:r>
              <a:rPr lang="en-GB" sz="1800" dirty="0">
                <a:latin typeface="+mj-lt"/>
              </a:rPr>
              <a:t> Not portable always. Most of them Stationary</a:t>
            </a:r>
          </a:p>
          <a:p>
            <a:endParaRPr lang="en-GB" sz="1800" dirty="0">
              <a:latin typeface="+mj-lt"/>
            </a:endParaRPr>
          </a:p>
          <a:p>
            <a:pPr marL="285750" indent="-285750">
              <a:buFont typeface="Wingdings" pitchFamily="2" charset="2"/>
              <a:buChar char="q"/>
            </a:pPr>
            <a:r>
              <a:rPr lang="en-GB" sz="1800" dirty="0">
                <a:latin typeface="+mj-lt"/>
              </a:rPr>
              <a:t> Not analysing data after taking the attendance.</a:t>
            </a:r>
          </a:p>
          <a:p>
            <a:pPr marL="285750" indent="-285750">
              <a:buFont typeface="Wingdings" pitchFamily="2" charset="2"/>
              <a:buChar char="q"/>
            </a:pPr>
            <a:r>
              <a:rPr lang="en-GB" sz="1800" dirty="0">
                <a:latin typeface="+mj-lt"/>
              </a:rPr>
              <a:t> not easy to use</a:t>
            </a:r>
          </a:p>
        </p:txBody>
      </p:sp>
      <p:pic>
        <p:nvPicPr>
          <p:cNvPr id="7" name="Picture 6"/>
          <p:cNvPicPr>
            <a:picLocks noChangeAspect="1"/>
          </p:cNvPicPr>
          <p:nvPr/>
        </p:nvPicPr>
        <p:blipFill>
          <a:blip r:embed="rId3"/>
          <a:stretch>
            <a:fillRect/>
          </a:stretch>
        </p:blipFill>
        <p:spPr>
          <a:xfrm>
            <a:off x="4586595" y="942"/>
            <a:ext cx="4557405" cy="5142557"/>
          </a:xfrm>
          <a:prstGeom prst="rect">
            <a:avLst/>
          </a:prstGeom>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4" name="Shape 74"/>
          <p:cNvSpPr txBox="1"/>
          <p:nvPr/>
        </p:nvSpPr>
        <p:spPr>
          <a:xfrm>
            <a:off x="134679" y="4622892"/>
            <a:ext cx="1340375" cy="520608"/>
          </a:xfrm>
          <a:prstGeom prst="rect">
            <a:avLst/>
          </a:prstGeom>
          <a:noFill/>
          <a:ln>
            <a:noFill/>
          </a:ln>
        </p:spPr>
        <p:txBody>
          <a:bodyPr lIns="91425" tIns="91425" rIns="91425" bIns="91425" anchor="t" anchorCtr="0">
            <a:noAutofit/>
          </a:bodyPr>
          <a:lstStyle/>
          <a:p>
            <a:pPr lvl="0"/>
            <a:r>
              <a:rPr lang="en" sz="2400" dirty="0">
                <a:solidFill>
                  <a:schemeClr val="accent2">
                    <a:lumMod val="60000"/>
                    <a:lumOff val="40000"/>
                  </a:schemeClr>
                </a:solidFill>
                <a:latin typeface="Edwardian Script ITC" panose="030303020407070D0804" pitchFamily="66" charset="0"/>
                <a:ea typeface="Permanent Marker"/>
                <a:cs typeface="Permanent Marker"/>
                <a:sym typeface="Permanent Marker"/>
              </a:rPr>
              <a:t>smart </a:t>
            </a:r>
            <a:r>
              <a:rPr lang="en" sz="1600" dirty="0">
                <a:solidFill>
                  <a:schemeClr val="accent4">
                    <a:lumMod val="10000"/>
                  </a:schemeClr>
                </a:solidFill>
                <a:latin typeface="Adobe Fan Heiti Std B" panose="020B0700000000000000" pitchFamily="34" charset="-128"/>
                <a:ea typeface="Adobe Fan Heiti Std B" panose="020B0700000000000000" pitchFamily="34" charset="-128"/>
                <a:cs typeface="Permanent Marker"/>
                <a:sym typeface="Permanent Marker"/>
              </a:rPr>
              <a:t>MA</a:t>
            </a:r>
            <a:r>
              <a:rPr lang="en" sz="1600" dirty="0">
                <a:solidFill>
                  <a:schemeClr val="accent3">
                    <a:lumMod val="20000"/>
                    <a:lumOff val="80000"/>
                  </a:schemeClr>
                </a:solidFill>
                <a:latin typeface="Adobe Fan Heiti Std B" panose="020B0700000000000000" pitchFamily="34" charset="-128"/>
                <a:ea typeface="Adobe Fan Heiti Std B" panose="020B0700000000000000" pitchFamily="34" charset="-128"/>
                <a:cs typeface="Permanent Marker"/>
                <a:sym typeface="Permanent Marker"/>
              </a:rPr>
              <a:t>R</a:t>
            </a:r>
            <a:r>
              <a:rPr lang="en" sz="1600" dirty="0">
                <a:solidFill>
                  <a:schemeClr val="accent4">
                    <a:lumMod val="10000"/>
                  </a:schemeClr>
                </a:solidFill>
                <a:latin typeface="Adobe Fan Heiti Std B" panose="020B0700000000000000" pitchFamily="34" charset="-128"/>
                <a:ea typeface="Adobe Fan Heiti Std B" panose="020B0700000000000000" pitchFamily="34" charset="-128"/>
                <a:cs typeface="Permanent Marker"/>
                <a:sym typeface="Permanent Marker"/>
              </a:rPr>
              <a:t>K</a:t>
            </a:r>
            <a:endParaRPr sz="2400" dirty="0"/>
          </a:p>
        </p:txBody>
      </p:sp>
      <p:sp>
        <p:nvSpPr>
          <p:cNvPr id="2" name="Rectangle 1"/>
          <p:cNvSpPr/>
          <p:nvPr/>
        </p:nvSpPr>
        <p:spPr>
          <a:xfrm>
            <a:off x="1317827" y="0"/>
            <a:ext cx="7204216" cy="584775"/>
          </a:xfrm>
          <a:prstGeom prst="rect">
            <a:avLst/>
          </a:prstGeom>
        </p:spPr>
        <p:txBody>
          <a:bodyPr wrap="none">
            <a:spAutoFit/>
          </a:bodyPr>
          <a:lstStyle/>
          <a:p>
            <a:r>
              <a:rPr lang="en-GB" sz="3200" dirty="0">
                <a:latin typeface="Broadway" panose="04040905080B02020502" pitchFamily="82" charset="0"/>
              </a:rPr>
              <a:t>System model/</a:t>
            </a:r>
            <a:r>
              <a:rPr lang="en-GB" sz="3200" dirty="0">
                <a:solidFill>
                  <a:schemeClr val="bg1"/>
                </a:solidFill>
                <a:latin typeface="Broadway" panose="04040905080B02020502" pitchFamily="82" charset="0"/>
              </a:rPr>
              <a:t>Implementation</a:t>
            </a:r>
            <a:endParaRPr lang="en-US" sz="3200" dirty="0">
              <a:solidFill>
                <a:schemeClr val="bg1"/>
              </a:solidFill>
            </a:endParaRPr>
          </a:p>
        </p:txBody>
      </p:sp>
      <p:pic>
        <p:nvPicPr>
          <p:cNvPr id="3" name="Picture 2"/>
          <p:cNvPicPr>
            <a:picLocks noChangeAspect="1"/>
          </p:cNvPicPr>
          <p:nvPr/>
        </p:nvPicPr>
        <p:blipFill>
          <a:blip r:embed="rId3"/>
          <a:stretch>
            <a:fillRect/>
          </a:stretch>
        </p:blipFill>
        <p:spPr>
          <a:xfrm>
            <a:off x="240280" y="687468"/>
            <a:ext cx="4261275" cy="4002169"/>
          </a:xfrm>
          <a:prstGeom prst="rect">
            <a:avLst/>
          </a:prstGeom>
        </p:spPr>
      </p:pic>
      <p:sp>
        <p:nvSpPr>
          <p:cNvPr id="5" name="Rectangle 4"/>
          <p:cNvSpPr/>
          <p:nvPr/>
        </p:nvSpPr>
        <p:spPr>
          <a:xfrm>
            <a:off x="4607156" y="604798"/>
            <a:ext cx="4572000" cy="4001095"/>
          </a:xfrm>
          <a:prstGeom prst="rect">
            <a:avLst/>
          </a:prstGeom>
        </p:spPr>
        <p:txBody>
          <a:bodyPr>
            <a:spAutoFit/>
          </a:bodyPr>
          <a:lstStyle/>
          <a:p>
            <a:r>
              <a:rPr lang="en-GB" sz="1800" b="1" dirty="0">
                <a:solidFill>
                  <a:schemeClr val="bg1"/>
                </a:solidFill>
                <a:latin typeface="Exotc350 DmBd BT" panose="04030705050B02020A03" pitchFamily="82" charset="0"/>
              </a:rPr>
              <a:t>Hardware:</a:t>
            </a:r>
          </a:p>
          <a:p>
            <a:pPr marL="285750" indent="-285750">
              <a:buFont typeface="Arial" panose="020B0604020202020204" pitchFamily="34" charset="0"/>
              <a:buChar char="•"/>
            </a:pPr>
            <a:r>
              <a:rPr lang="en-US" sz="1200" b="1" dirty="0">
                <a:solidFill>
                  <a:schemeClr val="bg1"/>
                </a:solidFill>
              </a:rPr>
              <a:t>Arduino Mega  : number of I/O Devices ( Pins ) and memory sizes matters </a:t>
            </a:r>
          </a:p>
          <a:p>
            <a:pPr marL="171450" indent="-171450">
              <a:buFont typeface="Arial" panose="020B0604020202020204" pitchFamily="34" charset="0"/>
              <a:buChar char="•"/>
            </a:pPr>
            <a:r>
              <a:rPr lang="en-US" sz="1200" b="1" dirty="0">
                <a:solidFill>
                  <a:schemeClr val="bg1"/>
                </a:solidFill>
              </a:rPr>
              <a:t>4 x 4 keypad : enable customer to deal with 	device</a:t>
            </a:r>
          </a:p>
          <a:p>
            <a:pPr marL="171450" indent="-171450">
              <a:buFont typeface="Arial" panose="020B0604020202020204" pitchFamily="34" charset="0"/>
              <a:buChar char="•"/>
            </a:pPr>
            <a:r>
              <a:rPr lang="en-US" sz="1200" b="1" dirty="0">
                <a:solidFill>
                  <a:schemeClr val="bg1"/>
                </a:solidFill>
              </a:rPr>
              <a:t>Bluetooth Module : Transfer data wireless to Attendance</a:t>
            </a:r>
          </a:p>
          <a:p>
            <a:pPr marL="171450" indent="-171450">
              <a:buFont typeface="Arial" panose="020B0604020202020204" pitchFamily="34" charset="0"/>
              <a:buChar char="•"/>
            </a:pPr>
            <a:r>
              <a:rPr lang="en-US" sz="1200" b="1" dirty="0">
                <a:solidFill>
                  <a:schemeClr val="bg1"/>
                </a:solidFill>
              </a:rPr>
              <a:t>Management System(Software)</a:t>
            </a:r>
          </a:p>
          <a:p>
            <a:pPr marL="171450" indent="-171450">
              <a:buFont typeface="Arial" panose="020B0604020202020204" pitchFamily="34" charset="0"/>
              <a:buChar char="•"/>
            </a:pPr>
            <a:r>
              <a:rPr lang="en-US" sz="1200" b="1" dirty="0">
                <a:solidFill>
                  <a:schemeClr val="bg1"/>
                </a:solidFill>
              </a:rPr>
              <a:t>Fingerprint device: dealing with user’s fingerprints</a:t>
            </a:r>
          </a:p>
          <a:p>
            <a:pPr marL="171450" indent="-171450">
              <a:buFont typeface="Arial" panose="020B0604020202020204" pitchFamily="34" charset="0"/>
              <a:buChar char="•"/>
            </a:pPr>
            <a:r>
              <a:rPr lang="en-US" sz="1200" b="1" dirty="0" err="1">
                <a:solidFill>
                  <a:schemeClr val="bg1"/>
                </a:solidFill>
              </a:rPr>
              <a:t>LiquidCrystal</a:t>
            </a:r>
            <a:r>
              <a:rPr lang="en-US" sz="1200" b="1" dirty="0">
                <a:solidFill>
                  <a:schemeClr val="bg1"/>
                </a:solidFill>
              </a:rPr>
              <a:t>  Display :enables customer to interact with device</a:t>
            </a:r>
          </a:p>
          <a:p>
            <a:pPr marL="171450" indent="-171450">
              <a:buFont typeface="Arial" panose="020B0604020202020204" pitchFamily="34" charset="0"/>
              <a:buChar char="•"/>
            </a:pPr>
            <a:r>
              <a:rPr lang="en-US" sz="1200" b="1" dirty="0">
                <a:solidFill>
                  <a:schemeClr val="bg1"/>
                </a:solidFill>
              </a:rPr>
              <a:t>SD card/Module: saving data (fingerprint data, Encrypted users data, Metadata)</a:t>
            </a:r>
          </a:p>
          <a:p>
            <a:r>
              <a:rPr lang="en-GB" sz="2000" dirty="0">
                <a:solidFill>
                  <a:schemeClr val="bg1"/>
                </a:solidFill>
                <a:latin typeface="Exotc350 DmBd BT" panose="04030705050B02020A03" pitchFamily="82" charset="0"/>
              </a:rPr>
              <a:t>Software :- </a:t>
            </a:r>
          </a:p>
          <a:p>
            <a:pPr marL="171450" lvl="1" indent="-171450">
              <a:buFont typeface="Arial" panose="020B0604020202020204" pitchFamily="34" charset="0"/>
              <a:buChar char="•"/>
            </a:pPr>
            <a:r>
              <a:rPr lang="en-GB" sz="1200" b="1" dirty="0">
                <a:solidFill>
                  <a:schemeClr val="bg1"/>
                </a:solidFill>
              </a:rPr>
              <a:t>get data from the fingerprint sensor and </a:t>
            </a:r>
          </a:p>
          <a:p>
            <a:pPr lvl="1"/>
            <a:r>
              <a:rPr lang="en-GB" sz="1200" b="1" dirty="0">
                <a:solidFill>
                  <a:schemeClr val="bg1"/>
                </a:solidFill>
              </a:rPr>
              <a:t>Store in a database</a:t>
            </a:r>
          </a:p>
          <a:p>
            <a:pPr marL="171450" lvl="1" indent="-171450">
              <a:buFont typeface="Arial" panose="020B0604020202020204" pitchFamily="34" charset="0"/>
              <a:buChar char="•"/>
            </a:pPr>
            <a:r>
              <a:rPr lang="en-GB" sz="1200" b="1" dirty="0">
                <a:solidFill>
                  <a:schemeClr val="bg1"/>
                </a:solidFill>
              </a:rPr>
              <a:t>When students have low attendance it </a:t>
            </a:r>
            <a:r>
              <a:rPr lang="en-GB" sz="1200" b="1" dirty="0" err="1">
                <a:solidFill>
                  <a:schemeClr val="bg1"/>
                </a:solidFill>
              </a:rPr>
              <a:t>autogenerates</a:t>
            </a:r>
            <a:r>
              <a:rPr lang="en-GB" sz="1200" b="1" dirty="0">
                <a:solidFill>
                  <a:schemeClr val="bg1"/>
                </a:solidFill>
              </a:rPr>
              <a:t> emails to </a:t>
            </a:r>
            <a:r>
              <a:rPr lang="en-GB" sz="1200" b="1" dirty="0" err="1">
                <a:solidFill>
                  <a:schemeClr val="bg1"/>
                </a:solidFill>
              </a:rPr>
              <a:t>students,course</a:t>
            </a:r>
            <a:r>
              <a:rPr lang="en-GB" sz="1200" b="1" dirty="0">
                <a:solidFill>
                  <a:schemeClr val="bg1"/>
                </a:solidFill>
              </a:rPr>
              <a:t> coordinators as alerts.</a:t>
            </a:r>
          </a:p>
          <a:p>
            <a:pPr lvl="1"/>
            <a:endParaRPr lang="en-GB" sz="1200" b="1" dirty="0">
              <a:solidFill>
                <a:schemeClr val="bg1"/>
              </a:solidFill>
            </a:endParaRPr>
          </a:p>
          <a:p>
            <a:pPr lvl="1"/>
            <a:endParaRPr lang="en-GB" sz="1200" b="1" dirty="0">
              <a:solidFill>
                <a:schemeClr val="bg1"/>
              </a:solidFill>
            </a:endParaRPr>
          </a:p>
          <a:p>
            <a:pPr lvl="1"/>
            <a:r>
              <a:rPr lang="en-GB" sz="1200" b="1" dirty="0">
                <a:solidFill>
                  <a:schemeClr val="bg1"/>
                </a:solidFill>
              </a:rPr>
              <a:t>Technologies:-C#,</a:t>
            </a:r>
            <a:r>
              <a:rPr lang="en-GB" sz="1200" b="1" dirty="0" err="1">
                <a:solidFill>
                  <a:schemeClr val="bg1"/>
                </a:solidFill>
              </a:rPr>
              <a:t>mySQL,Arduino</a:t>
            </a:r>
            <a:r>
              <a:rPr lang="en-GB" sz="1200" b="1" dirty="0">
                <a:solidFill>
                  <a:schemeClr val="bg1"/>
                </a:solidFill>
              </a:rPr>
              <a:t> </a:t>
            </a:r>
            <a:r>
              <a:rPr lang="en-GB" sz="1200" b="1" dirty="0" err="1">
                <a:solidFill>
                  <a:schemeClr val="bg1"/>
                </a:solidFill>
              </a:rPr>
              <a:t>libraries,adafruit</a:t>
            </a:r>
            <a:r>
              <a:rPr lang="en-GB" sz="1200" b="1" dirty="0">
                <a:solidFill>
                  <a:schemeClr val="bg1"/>
                </a:solidFill>
              </a:rPr>
              <a:t> library for fingerprint sensor</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93825" y="76200"/>
            <a:ext cx="3342300" cy="953400"/>
          </a:xfrm>
          <a:prstGeom prst="rect">
            <a:avLst/>
          </a:prstGeom>
        </p:spPr>
        <p:txBody>
          <a:bodyPr lIns="91425" tIns="91425" rIns="91425" bIns="91425" anchor="b" anchorCtr="0">
            <a:noAutofit/>
          </a:bodyPr>
          <a:lstStyle/>
          <a:p>
            <a:pPr lvl="0"/>
            <a:r>
              <a:rPr lang="en-GB" sz="4000" dirty="0">
                <a:latin typeface="Broadway" panose="04040905080B02020502" pitchFamily="82" charset="0"/>
              </a:rPr>
              <a:t>Results</a:t>
            </a:r>
            <a:endParaRPr lang="en" sz="4000" dirty="0">
              <a:latin typeface="Bree Serif"/>
              <a:ea typeface="Bree Serif"/>
              <a:cs typeface="Bree Serif"/>
              <a:sym typeface="Bree Serif"/>
            </a:endParaRPr>
          </a:p>
        </p:txBody>
      </p:sp>
      <p:sp>
        <p:nvSpPr>
          <p:cNvPr id="110" name="Shape 110"/>
          <p:cNvSpPr txBox="1">
            <a:spLocks noGrp="1"/>
          </p:cNvSpPr>
          <p:nvPr>
            <p:ph type="body" idx="1"/>
          </p:nvPr>
        </p:nvSpPr>
        <p:spPr>
          <a:xfrm>
            <a:off x="93825" y="1145035"/>
            <a:ext cx="3051647" cy="3210900"/>
          </a:xfrm>
          <a:prstGeom prst="rect">
            <a:avLst/>
          </a:prstGeom>
        </p:spPr>
        <p:txBody>
          <a:bodyPr lIns="91425" tIns="91425" rIns="91425" bIns="91425" anchor="t" anchorCtr="0">
            <a:noAutofit/>
          </a:bodyPr>
          <a:lstStyle/>
          <a:p>
            <a:r>
              <a:rPr lang="en-GB" sz="2400" dirty="0" err="1">
                <a:latin typeface="+mj-lt"/>
              </a:rPr>
              <a:t>Autogenerate</a:t>
            </a:r>
            <a:r>
              <a:rPr lang="en-GB" sz="2400" dirty="0">
                <a:latin typeface="+mj-lt"/>
              </a:rPr>
              <a:t> emails as alerts when students have low </a:t>
            </a:r>
            <a:r>
              <a:rPr lang="en-GB" sz="2400" dirty="0" err="1">
                <a:latin typeface="+mj-lt"/>
              </a:rPr>
              <a:t>attenadance</a:t>
            </a:r>
            <a:r>
              <a:rPr lang="en-GB" sz="2400" dirty="0">
                <a:latin typeface="+mj-lt"/>
              </a:rPr>
              <a:t>.</a:t>
            </a:r>
          </a:p>
          <a:p>
            <a:pPr lvl="0">
              <a:spcBef>
                <a:spcPts val="0"/>
              </a:spcBef>
              <a:buNone/>
            </a:pPr>
            <a:endParaRPr lang="en" sz="2200" dirty="0">
              <a:latin typeface="Bree Serif"/>
              <a:ea typeface="Bree Serif"/>
              <a:cs typeface="Bree Serif"/>
              <a:sym typeface="Bree Serif"/>
            </a:endParaRPr>
          </a:p>
        </p:txBody>
      </p:sp>
      <p:sp>
        <p:nvSpPr>
          <p:cNvPr id="5" name="Shape 74"/>
          <p:cNvSpPr txBox="1"/>
          <p:nvPr/>
        </p:nvSpPr>
        <p:spPr>
          <a:xfrm>
            <a:off x="134679" y="4622892"/>
            <a:ext cx="1340375" cy="520608"/>
          </a:xfrm>
          <a:prstGeom prst="rect">
            <a:avLst/>
          </a:prstGeom>
          <a:noFill/>
          <a:ln>
            <a:noFill/>
          </a:ln>
        </p:spPr>
        <p:txBody>
          <a:bodyPr lIns="91425" tIns="91425" rIns="91425" bIns="91425" anchor="t" anchorCtr="0">
            <a:noAutofit/>
          </a:bodyPr>
          <a:lstStyle/>
          <a:p>
            <a:pPr lvl="0"/>
            <a:r>
              <a:rPr lang="en" sz="2400" dirty="0">
                <a:solidFill>
                  <a:schemeClr val="accent2">
                    <a:lumMod val="60000"/>
                    <a:lumOff val="40000"/>
                  </a:schemeClr>
                </a:solidFill>
                <a:latin typeface="Edwardian Script ITC" panose="030303020407070D0804" pitchFamily="66" charset="0"/>
                <a:ea typeface="Permanent Marker"/>
                <a:cs typeface="Permanent Marker"/>
                <a:sym typeface="Permanent Marker"/>
              </a:rPr>
              <a:t>smart </a:t>
            </a:r>
            <a:r>
              <a:rPr lang="en" sz="1600" dirty="0">
                <a:solidFill>
                  <a:schemeClr val="accent4">
                    <a:lumMod val="10000"/>
                  </a:schemeClr>
                </a:solidFill>
                <a:latin typeface="Adobe Fan Heiti Std B" panose="020B0700000000000000" pitchFamily="34" charset="-128"/>
                <a:ea typeface="Adobe Fan Heiti Std B" panose="020B0700000000000000" pitchFamily="34" charset="-128"/>
                <a:cs typeface="Permanent Marker"/>
                <a:sym typeface="Permanent Marker"/>
              </a:rPr>
              <a:t>MA</a:t>
            </a:r>
            <a:r>
              <a:rPr lang="en" sz="1600" dirty="0">
                <a:solidFill>
                  <a:schemeClr val="accent3">
                    <a:lumMod val="20000"/>
                    <a:lumOff val="80000"/>
                  </a:schemeClr>
                </a:solidFill>
                <a:latin typeface="Adobe Fan Heiti Std B" panose="020B0700000000000000" pitchFamily="34" charset="-128"/>
                <a:ea typeface="Adobe Fan Heiti Std B" panose="020B0700000000000000" pitchFamily="34" charset="-128"/>
                <a:cs typeface="Permanent Marker"/>
                <a:sym typeface="Permanent Marker"/>
              </a:rPr>
              <a:t>R</a:t>
            </a:r>
            <a:r>
              <a:rPr lang="en" sz="1600" dirty="0">
                <a:solidFill>
                  <a:schemeClr val="accent4">
                    <a:lumMod val="10000"/>
                  </a:schemeClr>
                </a:solidFill>
                <a:latin typeface="Adobe Fan Heiti Std B" panose="020B0700000000000000" pitchFamily="34" charset="-128"/>
                <a:ea typeface="Adobe Fan Heiti Std B" panose="020B0700000000000000" pitchFamily="34" charset="-128"/>
                <a:cs typeface="Permanent Marker"/>
                <a:sym typeface="Permanent Marker"/>
              </a:rPr>
              <a:t>K</a:t>
            </a:r>
            <a:endParaRPr sz="2400" dirty="0"/>
          </a:p>
        </p:txBody>
      </p:sp>
      <p:pic>
        <p:nvPicPr>
          <p:cNvPr id="3" name="Picture 2"/>
          <p:cNvPicPr>
            <a:picLocks noChangeAspect="1"/>
          </p:cNvPicPr>
          <p:nvPr/>
        </p:nvPicPr>
        <p:blipFill>
          <a:blip r:embed="rId3"/>
          <a:stretch>
            <a:fillRect/>
          </a:stretch>
        </p:blipFill>
        <p:spPr>
          <a:xfrm>
            <a:off x="3277722" y="7028"/>
            <a:ext cx="5866278" cy="1091743"/>
          </a:xfrm>
          <a:prstGeom prst="rect">
            <a:avLst/>
          </a:prstGeom>
        </p:spPr>
      </p:pic>
      <p:pic>
        <p:nvPicPr>
          <p:cNvPr id="4" name="Picture 3"/>
          <p:cNvPicPr>
            <a:picLocks noChangeAspect="1"/>
          </p:cNvPicPr>
          <p:nvPr/>
        </p:nvPicPr>
        <p:blipFill>
          <a:blip r:embed="rId4"/>
          <a:stretch>
            <a:fillRect/>
          </a:stretch>
        </p:blipFill>
        <p:spPr>
          <a:xfrm>
            <a:off x="3258480" y="1098771"/>
            <a:ext cx="5904762" cy="2648687"/>
          </a:xfrm>
          <a:prstGeom prst="rect">
            <a:avLst/>
          </a:prstGeom>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4" name="Shape 74"/>
          <p:cNvSpPr txBox="1"/>
          <p:nvPr/>
        </p:nvSpPr>
        <p:spPr>
          <a:xfrm>
            <a:off x="134679" y="4622892"/>
            <a:ext cx="1340375" cy="520608"/>
          </a:xfrm>
          <a:prstGeom prst="rect">
            <a:avLst/>
          </a:prstGeom>
          <a:noFill/>
          <a:ln>
            <a:noFill/>
          </a:ln>
        </p:spPr>
        <p:txBody>
          <a:bodyPr lIns="91425" tIns="91425" rIns="91425" bIns="91425" anchor="t" anchorCtr="0">
            <a:noAutofit/>
          </a:bodyPr>
          <a:lstStyle/>
          <a:p>
            <a:pPr lvl="0"/>
            <a:r>
              <a:rPr lang="en" sz="2400" dirty="0">
                <a:solidFill>
                  <a:schemeClr val="accent2">
                    <a:lumMod val="60000"/>
                    <a:lumOff val="40000"/>
                  </a:schemeClr>
                </a:solidFill>
                <a:latin typeface="Edwardian Script ITC" panose="030303020407070D0804" pitchFamily="66" charset="0"/>
                <a:ea typeface="Permanent Marker"/>
                <a:cs typeface="Permanent Marker"/>
                <a:sym typeface="Permanent Marker"/>
              </a:rPr>
              <a:t>smart </a:t>
            </a:r>
            <a:r>
              <a:rPr lang="en" sz="1600" dirty="0">
                <a:solidFill>
                  <a:schemeClr val="accent4">
                    <a:lumMod val="10000"/>
                  </a:schemeClr>
                </a:solidFill>
                <a:latin typeface="Adobe Fan Heiti Std B" panose="020B0700000000000000" pitchFamily="34" charset="-128"/>
                <a:ea typeface="Adobe Fan Heiti Std B" panose="020B0700000000000000" pitchFamily="34" charset="-128"/>
                <a:cs typeface="Permanent Marker"/>
                <a:sym typeface="Permanent Marker"/>
              </a:rPr>
              <a:t>MA</a:t>
            </a:r>
            <a:r>
              <a:rPr lang="en" sz="1600" dirty="0">
                <a:solidFill>
                  <a:schemeClr val="accent3">
                    <a:lumMod val="20000"/>
                    <a:lumOff val="80000"/>
                  </a:schemeClr>
                </a:solidFill>
                <a:latin typeface="Adobe Fan Heiti Std B" panose="020B0700000000000000" pitchFamily="34" charset="-128"/>
                <a:ea typeface="Adobe Fan Heiti Std B" panose="020B0700000000000000" pitchFamily="34" charset="-128"/>
                <a:cs typeface="Permanent Marker"/>
                <a:sym typeface="Permanent Marker"/>
              </a:rPr>
              <a:t>R</a:t>
            </a:r>
            <a:r>
              <a:rPr lang="en" sz="1600" dirty="0">
                <a:solidFill>
                  <a:schemeClr val="accent4">
                    <a:lumMod val="10000"/>
                  </a:schemeClr>
                </a:solidFill>
                <a:latin typeface="Adobe Fan Heiti Std B" panose="020B0700000000000000" pitchFamily="34" charset="-128"/>
                <a:ea typeface="Adobe Fan Heiti Std B" panose="020B0700000000000000" pitchFamily="34" charset="-128"/>
                <a:cs typeface="Permanent Marker"/>
                <a:sym typeface="Permanent Marker"/>
              </a:rPr>
              <a:t>K</a:t>
            </a:r>
            <a:endParaRPr sz="2400" dirty="0"/>
          </a:p>
        </p:txBody>
      </p:sp>
      <p:sp>
        <p:nvSpPr>
          <p:cNvPr id="2" name="Rectangle 1"/>
          <p:cNvSpPr/>
          <p:nvPr/>
        </p:nvSpPr>
        <p:spPr>
          <a:xfrm>
            <a:off x="3759933" y="183417"/>
            <a:ext cx="5178021" cy="461665"/>
          </a:xfrm>
          <a:prstGeom prst="rect">
            <a:avLst/>
          </a:prstGeom>
        </p:spPr>
        <p:txBody>
          <a:bodyPr wrap="none">
            <a:spAutoFit/>
          </a:bodyPr>
          <a:lstStyle/>
          <a:p>
            <a:r>
              <a:rPr lang="en-GB" sz="2400" dirty="0">
                <a:latin typeface="Broadway" panose="04040905080B02020502" pitchFamily="82" charset="0"/>
              </a:rPr>
              <a:t>Conclusion and Future Work:-</a:t>
            </a:r>
            <a:endParaRPr lang="en-US" sz="2400" dirty="0"/>
          </a:p>
        </p:txBody>
      </p:sp>
      <p:sp>
        <p:nvSpPr>
          <p:cNvPr id="3" name="Rectangle 2"/>
          <p:cNvSpPr/>
          <p:nvPr/>
        </p:nvSpPr>
        <p:spPr>
          <a:xfrm>
            <a:off x="3759933" y="806463"/>
            <a:ext cx="5123763" cy="3816429"/>
          </a:xfrm>
          <a:prstGeom prst="rect">
            <a:avLst/>
          </a:prstGeom>
        </p:spPr>
        <p:txBody>
          <a:bodyPr wrap="square">
            <a:spAutoFit/>
          </a:bodyPr>
          <a:lstStyle/>
          <a:p>
            <a:r>
              <a:rPr lang="en-GB" sz="2200" dirty="0">
                <a:latin typeface="Trebuchet MS" panose="020B0603020202020204" pitchFamily="34" charset="0"/>
              </a:rPr>
              <a:t>As the conclusion we can say that we have successfully addressed all the solutions for the problem that led to introduce this device.</a:t>
            </a:r>
          </a:p>
          <a:p>
            <a:endParaRPr lang="en-US" sz="2200" dirty="0"/>
          </a:p>
          <a:p>
            <a:r>
              <a:rPr lang="en-US" sz="2200" dirty="0"/>
              <a:t>Our future plan is to address all kind of security issues, and giving 100 % accuracy when taking attendance (in case of not identifying the finger already enrolled user)and to fully automate the attendance marking.</a:t>
            </a:r>
            <a:endParaRPr lang="en-GB" sz="2200" dirty="0">
              <a:latin typeface="Exotc350 DmBd BT" panose="04030705050B02020A03" pitchFamily="82" charset="0"/>
            </a:endParaRPr>
          </a:p>
        </p:txBody>
      </p:sp>
      <p:pic>
        <p:nvPicPr>
          <p:cNvPr id="5" name="Picture 4"/>
          <p:cNvPicPr>
            <a:picLocks noChangeAspect="1"/>
          </p:cNvPicPr>
          <p:nvPr/>
        </p:nvPicPr>
        <p:blipFill>
          <a:blip r:embed="rId3"/>
          <a:stretch>
            <a:fillRect/>
          </a:stretch>
        </p:blipFill>
        <p:spPr>
          <a:xfrm>
            <a:off x="0" y="-80094"/>
            <a:ext cx="3412025" cy="5143500"/>
          </a:xfrm>
          <a:prstGeom prst="rect">
            <a:avLst/>
          </a:prstGeom>
        </p:spPr>
      </p:pic>
    </p:spTree>
  </p:cSld>
  <p:clrMapOvr>
    <a:masterClrMapping/>
  </p:clrMapOvr>
  <p:transition spd="slow">
    <p:cut/>
  </p:transition>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TotalTime>
  <Words>344</Words>
  <Application>Microsoft Office PowerPoint</Application>
  <PresentationFormat>On-screen Show (16:9)</PresentationFormat>
  <Paragraphs>43</Paragraphs>
  <Slides>7</Slides>
  <Notes>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vt:i4>
      </vt:variant>
    </vt:vector>
  </HeadingPairs>
  <TitlesOfParts>
    <vt:vector size="20" baseType="lpstr">
      <vt:lpstr>Times New Roman</vt:lpstr>
      <vt:lpstr>Broadway</vt:lpstr>
      <vt:lpstr>Calibri</vt:lpstr>
      <vt:lpstr>Arial</vt:lpstr>
      <vt:lpstr>Wingdings</vt:lpstr>
      <vt:lpstr>Permanent Marker</vt:lpstr>
      <vt:lpstr>Adobe Fan Heiti Std B</vt:lpstr>
      <vt:lpstr>Trebuchet MS</vt:lpstr>
      <vt:lpstr>Edwardian Script ITC</vt:lpstr>
      <vt:lpstr>Bree Serif</vt:lpstr>
      <vt:lpstr>Exotc350 DmBd BT</vt:lpstr>
      <vt:lpstr>Roboto</vt:lpstr>
      <vt:lpstr>material</vt:lpstr>
      <vt:lpstr>smart MARK</vt:lpstr>
      <vt:lpstr>PowerPoint Presentation</vt:lpstr>
      <vt:lpstr>PowerPoint Presentation</vt:lpstr>
      <vt:lpstr>PowerPoint Presentation</vt:lpstr>
      <vt:lpstr>PowerPoint Presentation</vt:lpstr>
      <vt:lpstr>Results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MARK</dc:title>
  <dc:creator>Nadith Premaratne</dc:creator>
  <cp:lastModifiedBy>Nadith Malinda Premaratne</cp:lastModifiedBy>
  <cp:revision>13</cp:revision>
  <dcterms:modified xsi:type="dcterms:W3CDTF">2016-05-26T17:03:13Z</dcterms:modified>
</cp:coreProperties>
</file>